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32" r:id="rId16"/>
    <p:sldId id="335" r:id="rId17"/>
    <p:sldId id="333" r:id="rId18"/>
    <p:sldId id="334" r:id="rId19"/>
    <p:sldId id="336" r:id="rId20"/>
    <p:sldId id="337" r:id="rId21"/>
    <p:sldId id="331" r:id="rId22"/>
    <p:sldId id="302" r:id="rId23"/>
    <p:sldId id="260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2853D-FEBC-4AB1-9472-E03831F882E0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5F511-F73D-43F8-9556-CD40C17424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49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31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51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.rpps@previdencia.gov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06823" y="2105561"/>
            <a:ext cx="10824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COMPREV:</a:t>
            </a:r>
          </a:p>
          <a:p>
            <a:pPr algn="ctr"/>
            <a:r>
              <a:rPr lang="pt-BR" sz="4000" b="1" dirty="0" smtClean="0"/>
              <a:t>O </a:t>
            </a:r>
            <a:r>
              <a:rPr lang="pt-BR" sz="4000" b="1" dirty="0"/>
              <a:t>Lado Prático da Compensação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i="1" u="sng" dirty="0"/>
              <a:t>Portaria MPAS nº 6.209, de 16 de dezembro de 1999</a:t>
            </a:r>
            <a:r>
              <a:rPr lang="pt-BR" sz="2800" i="1" dirty="0"/>
              <a:t>:</a:t>
            </a:r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Art. 1º </a:t>
            </a:r>
            <a:r>
              <a:rPr lang="pt-BR" sz="2800" b="1" i="1" dirty="0"/>
              <a:t>A compensação previdenciária entre o Regime Geral de Previdência Social - RGPS e os regimes próprios de previdência social, na hipótese de contagem recíproca de tempo de contribuição</a:t>
            </a:r>
            <a:r>
              <a:rPr lang="pt-BR" sz="2800" i="1" dirty="0"/>
              <a:t>, será realizada conforme as disposições contidas na Lei nº 9.796, de 5 de maio de 1999, no Decreto nº 3.112, de 6 de julho 1999, alterado pelo Decreto nº 3.217, de 22 de outubro de 1999, e nesta Portaria. 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NORMATIVOS VIGENTES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4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COMPENSAÇÃO FINANCEIRA ENTRE OS REGIMES</a:t>
            </a:r>
            <a:endParaRPr lang="pt-BR" sz="3600" b="1" dirty="0"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r="5564"/>
          <a:stretch/>
        </p:blipFill>
        <p:spPr>
          <a:xfrm>
            <a:off x="1021976" y="2224790"/>
            <a:ext cx="3944840" cy="266042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90918" y="4008569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RGPS</a:t>
            </a:r>
            <a:endParaRPr lang="pt-BR" sz="2400" b="1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r="5564"/>
          <a:stretch/>
        </p:blipFill>
        <p:spPr>
          <a:xfrm>
            <a:off x="1008529" y="2174579"/>
            <a:ext cx="3944840" cy="2660424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277471" y="3958358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RGPS</a:t>
            </a:r>
            <a:endParaRPr lang="pt-BR" sz="24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281017" y="3939100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RPPS</a:t>
            </a:r>
            <a:endParaRPr lang="pt-BR" sz="2400" b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r="5564"/>
          <a:stretch/>
        </p:blipFill>
        <p:spPr>
          <a:xfrm>
            <a:off x="6956612" y="2224790"/>
            <a:ext cx="3944840" cy="2660424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7242164" y="4008568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RPPS</a:t>
            </a:r>
            <a:endParaRPr lang="pt-BR" sz="24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0174362" y="3958357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RPPS</a:t>
            </a:r>
            <a:endParaRPr lang="pt-BR" sz="24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8194696" y="1655981"/>
            <a:ext cx="1468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>
                <a:solidFill>
                  <a:srgbClr val="FF0000"/>
                </a:solidFill>
              </a:rPr>
              <a:t>???</a:t>
            </a:r>
            <a:endParaRPr lang="pt-BR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7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6" grpId="0"/>
      <p:bldP spid="1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AutoShape 5" descr="Resultado de imagem para pessoal"/>
          <p:cNvSpPr>
            <a:spLocks noChangeAspect="1" noChangeArrowheads="1"/>
          </p:cNvSpPr>
          <p:nvPr/>
        </p:nvSpPr>
        <p:spPr bwMode="auto">
          <a:xfrm>
            <a:off x="1640681" y="748904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350"/>
          </a:p>
        </p:txBody>
      </p:sp>
      <p:sp>
        <p:nvSpPr>
          <p:cNvPr id="7171" name="AutoShape 7" descr="Resultado de imagem para pessoal"/>
          <p:cNvSpPr>
            <a:spLocks noChangeAspect="1" noChangeArrowheads="1"/>
          </p:cNvSpPr>
          <p:nvPr/>
        </p:nvSpPr>
        <p:spPr bwMode="auto">
          <a:xfrm>
            <a:off x="1640681" y="748904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350"/>
          </a:p>
        </p:txBody>
      </p:sp>
      <p:sp>
        <p:nvSpPr>
          <p:cNvPr id="7173" name="Retângulo 5"/>
          <p:cNvSpPr>
            <a:spLocks noChangeArrowheads="1"/>
          </p:cNvSpPr>
          <p:nvPr/>
        </p:nvSpPr>
        <p:spPr bwMode="auto">
          <a:xfrm>
            <a:off x="248377" y="2692912"/>
            <a:ext cx="168827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1400" b="1" dirty="0">
                <a:latin typeface="Gisha" panose="020B0502040204020203" pitchFamily="34" charset="-79"/>
                <a:cs typeface="Gisha" panose="020B0502040204020203" pitchFamily="34" charset="-79"/>
              </a:rPr>
              <a:t>A Portaria CONAPREV Nº 01, de 28 de agosto de 2017, instituiu o Grupo de Trabalho - GT da Compensação Previdenciária entre os RPPS</a:t>
            </a:r>
          </a:p>
        </p:txBody>
      </p:sp>
      <p:sp>
        <p:nvSpPr>
          <p:cNvPr id="7174" name="CaixaDeTexto 6"/>
          <p:cNvSpPr txBox="1">
            <a:spLocks noChangeArrowheads="1"/>
          </p:cNvSpPr>
          <p:nvPr/>
        </p:nvSpPr>
        <p:spPr bwMode="auto">
          <a:xfrm>
            <a:off x="2095500" y="1772439"/>
            <a:ext cx="997716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Roberto Moisés dos Santos - representante do Estado de Alagoas;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Viviane Cintra Theodoro de Freitas - representante do Estado de São Paulo;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Raquel Galvão Rodrigues da Silva - representante do Distrito federal;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Hidelbrando Brás da Silva Reis - representante do Estado de Tocantins;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Rubens Belnimeque de Souza - representante do Estado do Amapá;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Edmilson Nunes de Castro - representante do Estado do Espírito Santo;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Ari </a:t>
            </a:r>
            <a:r>
              <a:rPr lang="pt-BR" altLang="pt-BR" sz="2000" dirty="0" err="1">
                <a:latin typeface="Gisha" panose="020B0502040204020203" pitchFamily="34" charset="-79"/>
                <a:cs typeface="Gisha" panose="020B0502040204020203" pitchFamily="34" charset="-79"/>
              </a:rPr>
              <a:t>Lovera</a:t>
            </a: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 - representante do Estado do Rio Grande do Sul;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Marcus Vinícius de Souza - representante do Estado de Minas Gerais;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Euclides Augusto de Queiroz Esteves - representante do Município de São Paulo;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Benedito Adalberto Brunca - representante da SRGPS;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Leonardo da Silva Motta - representante da SRPPS;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 err="1">
                <a:latin typeface="Gisha" panose="020B0502040204020203" pitchFamily="34" charset="-79"/>
                <a:cs typeface="Gisha" panose="020B0502040204020203" pitchFamily="34" charset="-79"/>
              </a:rPr>
              <a:t>Heliomar</a:t>
            </a: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 Santos - representante da ANEPREM;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Antônio Mário Carneiro Pereira - representante da ABIPEM;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Josirene da Costa Santana Lourenço - representante do INSS;</a:t>
            </a:r>
          </a:p>
          <a:p>
            <a:pPr algn="just">
              <a:buFont typeface="Trebuchet MS" panose="020B0603020202020204" pitchFamily="34" charset="0"/>
              <a:buAutoNum type="arabicPeriod"/>
            </a:pPr>
            <a:r>
              <a:rPr lang="pt-BR" altLang="pt-BR" sz="2000" dirty="0">
                <a:latin typeface="Gisha" panose="020B0502040204020203" pitchFamily="34" charset="-79"/>
                <a:cs typeface="Gisha" panose="020B0502040204020203" pitchFamily="34" charset="-79"/>
              </a:rPr>
              <a:t>Ubiramar Mendonça - representante da DATAPREV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23392" y="964973"/>
            <a:ext cx="11449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COMPOSIÇÃO DO GT CONAPREV – COMPREV ENTRE RPPS</a:t>
            </a:r>
            <a:endParaRPr lang="pt-BR" sz="2200" b="1" dirty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78900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742728" y="911751"/>
            <a:ext cx="11449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Minuta do Decreto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73829" y="1628800"/>
            <a:ext cx="7200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GT CONAPREV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Secretaria de Previdência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Plenário do CONAPREV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Sugestões dos Conselheiros do CONAPREV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SGP/MP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Gisha" panose="020B0502040204020203" pitchFamily="34" charset="-79"/>
                <a:cs typeface="Gisha" panose="020B0502040204020203" pitchFamily="34" charset="-79"/>
              </a:rPr>
              <a:t>Comitê Gestor Provisório do CONAPREV</a:t>
            </a:r>
          </a:p>
        </p:txBody>
      </p:sp>
    </p:spTree>
    <p:extLst>
      <p:ext uri="{BB962C8B-B14F-4D97-AF65-F5344CB8AC3E}">
        <p14:creationId xmlns:p14="http://schemas.microsoft.com/office/powerpoint/2010/main" val="235803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31842" y="548680"/>
            <a:ext cx="11449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Minuta do Decreto</a:t>
            </a:r>
          </a:p>
        </p:txBody>
      </p:sp>
      <p:pic>
        <p:nvPicPr>
          <p:cNvPr id="1026" name="Picture 2" descr="Resultado de imagem para anÃ¡lise desenh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7" t="19688" r="17280" b="15099"/>
          <a:stretch/>
        </p:blipFill>
        <p:spPr bwMode="auto">
          <a:xfrm>
            <a:off x="191139" y="2123564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19336" y="3635732"/>
            <a:ext cx="1655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Análise PGFN</a:t>
            </a:r>
          </a:p>
        </p:txBody>
      </p:sp>
      <p:pic>
        <p:nvPicPr>
          <p:cNvPr id="1028" name="Picture 4" descr="Resultado de imagem para assinatura desenh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1" t="19799" b="17124"/>
          <a:stretch/>
        </p:blipFill>
        <p:spPr bwMode="auto">
          <a:xfrm>
            <a:off x="2063552" y="2123564"/>
            <a:ext cx="227966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115268" y="3574757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Análise Técnica </a:t>
            </a:r>
          </a:p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e Assinatura do MF</a:t>
            </a:r>
          </a:p>
        </p:txBody>
      </p:sp>
      <p:pic>
        <p:nvPicPr>
          <p:cNvPr id="1030" name="Picture 6" descr="Resultado de imagem para enviar desenh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42" y="1810796"/>
            <a:ext cx="1763961" cy="176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4655840" y="3563058"/>
            <a:ext cx="198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Análise Técnica </a:t>
            </a:r>
          </a:p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e Jurídica do MP</a:t>
            </a:r>
          </a:p>
        </p:txBody>
      </p:sp>
      <p:pic>
        <p:nvPicPr>
          <p:cNvPr id="1032" name="Picture 8" descr="Resultado de imagem para palÃ¡cio do planalto desenh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603" y="2347995"/>
            <a:ext cx="2700065" cy="135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816080" y="3563057"/>
            <a:ext cx="3195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Análise Técnica </a:t>
            </a:r>
          </a:p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e Jurídica da Casa Civil/PR </a:t>
            </a:r>
          </a:p>
        </p:txBody>
      </p:sp>
      <p:pic>
        <p:nvPicPr>
          <p:cNvPr id="1034" name="Picture 10" descr="Resultado de imagem para publicaÃ§Ã£o desenho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7"/>
          <a:stretch/>
        </p:blipFill>
        <p:spPr bwMode="auto">
          <a:xfrm>
            <a:off x="10128448" y="2060848"/>
            <a:ext cx="1645689" cy="151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10284028" y="357475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Publicação </a:t>
            </a:r>
          </a:p>
          <a:p>
            <a:pPr algn="ctr"/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do Decreto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335360" y="4293096"/>
            <a:ext cx="10945216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335360" y="4293096"/>
            <a:ext cx="8196582" cy="28803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ruz 3">
            <a:extLst>
              <a:ext uri="{FF2B5EF4-FFF2-40B4-BE49-F238E27FC236}">
                <a16:creationId xmlns:a16="http://schemas.microsoft.com/office/drawing/2014/main" xmlns="" id="{595E4E79-653D-C649-8AA6-1A35553EE54B}"/>
              </a:ext>
            </a:extLst>
          </p:cNvPr>
          <p:cNvSpPr/>
          <p:nvPr/>
        </p:nvSpPr>
        <p:spPr>
          <a:xfrm rot="2099038">
            <a:off x="4726857" y="2249263"/>
            <a:ext cx="1828800" cy="1828800"/>
          </a:xfrm>
          <a:prstGeom prst="plus">
            <a:avLst>
              <a:gd name="adj" fmla="val 42910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09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1842" y="548680"/>
            <a:ext cx="11449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Algumas proposta para novo Decreto da Compensação Previdenciária</a:t>
            </a:r>
          </a:p>
        </p:txBody>
      </p:sp>
      <p:pic>
        <p:nvPicPr>
          <p:cNvPr id="1026" name="Picture 2" descr="Resultado de imagem para unificar desenh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2" t="19033" r="12367" b="25452"/>
          <a:stretch/>
        </p:blipFill>
        <p:spPr bwMode="auto">
          <a:xfrm>
            <a:off x="1634779" y="1664804"/>
            <a:ext cx="1584176" cy="126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839416" y="2905673"/>
            <a:ext cx="3181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Unificar Decreto da Compensação RGPS x RPPS e RPPS x RPPS.</a:t>
            </a:r>
          </a:p>
        </p:txBody>
      </p:sp>
      <p:pic>
        <p:nvPicPr>
          <p:cNvPr id="1028" name="Picture 4" descr="Resultado de imagem para relÃ³gio desenh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549" y="1725191"/>
            <a:ext cx="1112467" cy="119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4295800" y="2905673"/>
            <a:ext cx="3181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Estabelecer atualização pela não análise do requerimento no prazo estabelecido</a:t>
            </a:r>
          </a:p>
        </p:txBody>
      </p:sp>
      <p:pic>
        <p:nvPicPr>
          <p:cNvPr id="1030" name="Picture 6" descr="Resultado de imagem para ampulheta desenh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0" t="8819" r="20903" b="7853"/>
          <a:stretch/>
        </p:blipFill>
        <p:spPr bwMode="auto">
          <a:xfrm>
            <a:off x="9034716" y="1664804"/>
            <a:ext cx="821205" cy="118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7954596" y="2924944"/>
            <a:ext cx="3181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Estabelecer o início do prazo prescricional após o registro no Tribunal de Contas</a:t>
            </a:r>
          </a:p>
        </p:txBody>
      </p:sp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094" y="4152581"/>
            <a:ext cx="1411526" cy="131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4491406" y="5337083"/>
            <a:ext cx="3181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Gisha" panose="020B0502040204020203" pitchFamily="34" charset="-79"/>
                <a:cs typeface="Gisha" panose="020B0502040204020203" pitchFamily="34" charset="-79"/>
              </a:rPr>
              <a:t>Atribuição do CRPS para </a:t>
            </a:r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arbitrar recursos da compensação previdenciária</a:t>
            </a:r>
          </a:p>
        </p:txBody>
      </p:sp>
      <p:pic>
        <p:nvPicPr>
          <p:cNvPr id="1034" name="Picture 10" descr="Imagem relacionada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5" t="9903" r="14560" b="9962"/>
          <a:stretch/>
        </p:blipFill>
        <p:spPr bwMode="auto">
          <a:xfrm>
            <a:off x="9034716" y="4253891"/>
            <a:ext cx="1008112" cy="11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7949199" y="5334093"/>
            <a:ext cx="3181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Sanções pela não participação e pela inadimplência da compensação previdenciária</a:t>
            </a:r>
          </a:p>
        </p:txBody>
      </p:sp>
      <p:pic>
        <p:nvPicPr>
          <p:cNvPr id="3074" name="Picture 2" descr="Resultado de imagem para conselho desenho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6" r="11076"/>
          <a:stretch/>
        </p:blipFill>
        <p:spPr bwMode="auto">
          <a:xfrm>
            <a:off x="1538658" y="3944603"/>
            <a:ext cx="1776417" cy="123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868598" y="5367015"/>
            <a:ext cx="31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Gisha" panose="020B0502040204020203" pitchFamily="34" charset="-79"/>
                <a:cs typeface="Gisha" panose="020B0502040204020203" pitchFamily="34" charset="-79"/>
              </a:rPr>
              <a:t>Criação do CNRPPS</a:t>
            </a:r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405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8º  Na hipótese de descumprimento do prazo de desembolso estipulado no § 2º do art. 6º desta Lei </a:t>
            </a:r>
            <a:r>
              <a:rPr lang="pt-BR" sz="2800" b="1" i="1" dirty="0"/>
              <a:t>ou de descumprimento do prazo de análise dos requerimentos estipulado em regulamento</a:t>
            </a:r>
            <a:r>
              <a:rPr lang="pt-BR" sz="2800" i="1" dirty="0"/>
              <a:t>, serão aplicadas as mesmas normas em vigor para atualização dos valores dos recolhimentos em atraso de contribuição previdenciárias arrecadas pelo Instituto Nacional do Seguro Social (INSS).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10759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ALTERAÇÕES PROMOVIDAS PELA LEI Nº 13.846, DE 2019 NA LEI Nº 9.796, DE 1999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83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 smtClean="0"/>
              <a:t>Art. 8º-A .............................................................................................................</a:t>
            </a:r>
            <a:endParaRPr lang="pt-BR" sz="2800" dirty="0" smtClean="0"/>
          </a:p>
          <a:p>
            <a:pPr algn="just"/>
            <a:endParaRPr lang="pt-BR" sz="2800" i="1" dirty="0" smtClean="0"/>
          </a:p>
          <a:p>
            <a:pPr algn="just"/>
            <a:r>
              <a:rPr lang="pt-BR" sz="2800" i="1" dirty="0" smtClean="0"/>
              <a:t>§ 1º O regulamento estabelecerá as disposições específicas a serem observadas na compensação financeira entre os regimes próprios de previdência social, inclusive no que se refere ao período de estoque e às condições para seu pagamento, </a:t>
            </a:r>
            <a:r>
              <a:rPr lang="pt-BR" sz="2800" b="1" i="1" dirty="0" smtClean="0"/>
              <a:t>admitido o parcelamento</a:t>
            </a:r>
            <a:r>
              <a:rPr lang="pt-BR" sz="2800" i="1" dirty="0" smtClean="0"/>
              <a:t>. 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10759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ALTERAÇÕES PROMOVIDAS PELA LEI Nº 13.846, DE 2019 NA LEI Nº 9.796, DE 1999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8º-A </a:t>
            </a:r>
            <a:r>
              <a:rPr lang="pt-BR" sz="2800" i="1" dirty="0" smtClean="0"/>
              <a:t>..........................................................................................................</a:t>
            </a:r>
            <a:endParaRPr lang="pt-BR" sz="2800" dirty="0"/>
          </a:p>
          <a:p>
            <a:pPr algn="just"/>
            <a:endParaRPr lang="pt-BR" sz="2800" i="1" dirty="0" smtClean="0"/>
          </a:p>
          <a:p>
            <a:pPr algn="just"/>
            <a:r>
              <a:rPr lang="pt-BR" sz="2800" i="1" dirty="0" smtClean="0"/>
              <a:t>§ 2º O </a:t>
            </a:r>
            <a:r>
              <a:rPr lang="pt-BR" sz="2800" i="1" dirty="0"/>
              <a:t>ente federativo que não aderir à compensação financeira com os demais regimes próprios de previdência social ou </a:t>
            </a:r>
            <a:r>
              <a:rPr lang="pt-BR" sz="2800" b="1" i="1" dirty="0"/>
              <a:t>inadimplir suas obrigações</a:t>
            </a:r>
            <a:r>
              <a:rPr lang="pt-BR" sz="2800" i="1" dirty="0"/>
              <a:t> </a:t>
            </a:r>
            <a:r>
              <a:rPr lang="pt-BR" sz="2800" b="1" i="1" dirty="0"/>
              <a:t>terá suspenso o recebimento dos valores devidos pela compensação com o regime geral de previdência social</a:t>
            </a:r>
            <a:r>
              <a:rPr lang="pt-BR" sz="2800" i="1" dirty="0"/>
              <a:t>, na forma estabelecida no regulamento.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10759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ALTERAÇÕES PROMOVIDAS PELA LEI Nº 13.846, DE 2019 NA LEI Nº 9.796, DE 1999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1º </a:t>
            </a:r>
            <a:r>
              <a:rPr lang="pt-BR" sz="2800" i="1" dirty="0" smtClean="0"/>
              <a:t>.........................................................................................................</a:t>
            </a:r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§ </a:t>
            </a:r>
            <a:r>
              <a:rPr lang="pt-BR" sz="2800" i="1" dirty="0" smtClean="0"/>
              <a:t>2º Os </a:t>
            </a:r>
            <a:r>
              <a:rPr lang="pt-BR" sz="2800" i="1" dirty="0"/>
              <a:t>regimes próprios de previdência social da União, dos Estados, do Distrito Federal e dos Municípios operacionalizarão a compensação financeira a que se referem o § 9º do art. 201 da Constituição Federal e a Lei nº 9.796, de 5 de maio de 1999, entre si e com o regime geral de previdência social, sob pena de incidirem nas sanções de que trata o art. 7º desta Lei.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10759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ALTERAÇÕES PROMOVIDAS PELA LEI Nº 13.846, DE 2019 NA LEI Nº 9.717, DE 1998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8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32720" y="2226477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1º Os funcionários públicos civis de órgãos da Administração Federal Direta e das Autarquias Federais que houverem completado 5 (cinco) anos de efetivo exercício </a:t>
            </a:r>
            <a:r>
              <a:rPr lang="pt-BR" sz="2800" b="1" i="1" dirty="0"/>
              <a:t>terão computado</a:t>
            </a:r>
            <a:r>
              <a:rPr lang="pt-BR" sz="2800" i="1" dirty="0"/>
              <a:t>, para efeito de aposentadoria por invalidez, por tempo de serviço e compulsória, na forma da Lei nº 1.711, de 28 de outubro de 1952, </a:t>
            </a:r>
            <a:r>
              <a:rPr lang="pt-BR" sz="2800" b="1" i="1" dirty="0"/>
              <a:t>o tempo de serviço prestado em atividade vinculada ao regime da Lei nº 3.807, de 26 de agosto de 1960</a:t>
            </a:r>
            <a:r>
              <a:rPr lang="pt-BR" sz="2800" i="1" dirty="0"/>
              <a:t>, e legislação subsequente</a:t>
            </a:r>
            <a:r>
              <a:rPr lang="pt-BR" sz="2800" i="1" dirty="0" smtClean="0"/>
              <a:t>.</a:t>
            </a:r>
            <a:endParaRPr lang="pt-BR" sz="28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LEI Nº 6.226, DE 14 DE JULHO DE 1975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6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28065" y="2595277"/>
            <a:ext cx="11524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Art</a:t>
            </a:r>
            <a:r>
              <a:rPr lang="pt-BR" sz="2800" dirty="0"/>
              <a:t>. </a:t>
            </a:r>
            <a:r>
              <a:rPr lang="pt-BR" sz="2800" dirty="0" smtClean="0"/>
              <a:t>38. </a:t>
            </a:r>
            <a:r>
              <a:rPr lang="pt-BR" sz="2800" dirty="0"/>
              <a:t>Ficam revogados</a:t>
            </a:r>
            <a:r>
              <a:rPr lang="pt-BR" sz="2800" dirty="0" smtClean="0"/>
              <a:t>:</a:t>
            </a:r>
          </a:p>
          <a:p>
            <a:pPr algn="just"/>
            <a:r>
              <a:rPr lang="pt-BR" sz="2800" dirty="0" smtClean="0"/>
              <a:t>.............................................................</a:t>
            </a:r>
          </a:p>
          <a:p>
            <a:pPr algn="just"/>
            <a:r>
              <a:rPr lang="pt-BR" sz="2800" dirty="0" smtClean="0"/>
              <a:t>V - o inciso IV do art. 7º da Lei nº 9.717, de 27 de novembro de 1998;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10759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ALTERAÇÕES PROMOVIDAS PELA LEI Nº 13.846, DE 2019 NA LEI Nº 9.717, DE 1998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7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xmlns="" id="{1F07249A-0F8E-574E-BF2E-977EEE316AB9}"/>
              </a:ext>
            </a:extLst>
          </p:cNvPr>
          <p:cNvCxnSpPr>
            <a:cxnSpLocks/>
          </p:cNvCxnSpPr>
          <p:nvPr/>
        </p:nvCxnSpPr>
        <p:spPr>
          <a:xfrm>
            <a:off x="1968906" y="3266767"/>
            <a:ext cx="8922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5">
            <a:extLst>
              <a:ext uri="{FF2B5EF4-FFF2-40B4-BE49-F238E27FC236}">
                <a16:creationId xmlns:a16="http://schemas.microsoft.com/office/drawing/2014/main" xmlns="" id="{7D00E9F5-A254-F944-840F-8FFA03CD96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72" y="2408902"/>
            <a:ext cx="1745773" cy="174577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D557F49-E554-1245-8975-79C0BFB204C0}"/>
              </a:ext>
            </a:extLst>
          </p:cNvPr>
          <p:cNvSpPr txBox="1"/>
          <p:nvPr/>
        </p:nvSpPr>
        <p:spPr>
          <a:xfrm>
            <a:off x="94976" y="4154675"/>
            <a:ext cx="318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Separar os Processos passíveis de Compensação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9320C71-895D-0044-B04B-491C13385A53}"/>
              </a:ext>
            </a:extLst>
          </p:cNvPr>
          <p:cNvSpPr txBox="1"/>
          <p:nvPr/>
        </p:nvSpPr>
        <p:spPr>
          <a:xfrm>
            <a:off x="2434440" y="2409041"/>
            <a:ext cx="168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>
                <a:latin typeface="Gisha" panose="020B0502040204020203" pitchFamily="34" charset="-79"/>
                <a:cs typeface="Gisha" panose="020B0502040204020203" pitchFamily="34" charset="-79"/>
              </a:rPr>
              <a:t>CTC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3410648E-3900-434C-B97B-D3CEEE96D664}"/>
              </a:ext>
            </a:extLst>
          </p:cNvPr>
          <p:cNvSpPr txBox="1"/>
          <p:nvPr/>
        </p:nvSpPr>
        <p:spPr>
          <a:xfrm>
            <a:off x="2536142" y="2358459"/>
            <a:ext cx="18086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pt-BR">
                <a:latin typeface="Gisha" panose="020B0502040204020203" pitchFamily="34" charset="-79"/>
                <a:cs typeface="Gisha" panose="020B0502040204020203" pitchFamily="34" charset="-79"/>
              </a:rPr>
              <a:t>Portaria de Concessão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6D0B5812-07A4-7341-B05C-40A8AE0BF148}"/>
              </a:ext>
            </a:extLst>
          </p:cNvPr>
          <p:cNvSpPr txBox="1"/>
          <p:nvPr/>
        </p:nvSpPr>
        <p:spPr>
          <a:xfrm>
            <a:off x="2574096" y="2282366"/>
            <a:ext cx="17117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pt-BR" dirty="0">
                <a:latin typeface="Gisha" panose="020B0502040204020203" pitchFamily="34" charset="-79"/>
                <a:cs typeface="Gisha" panose="020B0502040204020203" pitchFamily="34" charset="-79"/>
              </a:rPr>
              <a:t>Ato de Registro no TC</a:t>
            </a:r>
          </a:p>
          <a:p>
            <a:pPr algn="ctr"/>
            <a:endParaRPr lang="pt-BR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Imagem 3">
            <a:extLst>
              <a:ext uri="{FF2B5EF4-FFF2-40B4-BE49-F238E27FC236}">
                <a16:creationId xmlns:a16="http://schemas.microsoft.com/office/drawing/2014/main" xmlns="" id="{BD9C429E-7DF3-954C-AD9F-A0B7E8D541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960" y="2282365"/>
            <a:ext cx="2486025" cy="1838325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FFA57015-193E-9842-ABC6-3F647ABADEC7}"/>
              </a:ext>
            </a:extLst>
          </p:cNvPr>
          <p:cNvSpPr txBox="1"/>
          <p:nvPr/>
        </p:nvSpPr>
        <p:spPr>
          <a:xfrm>
            <a:off x="5099599" y="4159591"/>
            <a:ext cx="318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>
                <a:latin typeface="Gisha" panose="020B0502040204020203" pitchFamily="34" charset="-79"/>
                <a:cs typeface="Gisha" panose="020B0502040204020203" pitchFamily="34" charset="-79"/>
              </a:rPr>
              <a:t>Mapear os RPPS à requerer compensação</a:t>
            </a:r>
          </a:p>
        </p:txBody>
      </p:sp>
      <p:pic>
        <p:nvPicPr>
          <p:cNvPr id="13" name="Imagem 3">
            <a:extLst>
              <a:ext uri="{FF2B5EF4-FFF2-40B4-BE49-F238E27FC236}">
                <a16:creationId xmlns:a16="http://schemas.microsoft.com/office/drawing/2014/main" xmlns="" id="{CD4BAFE5-0A1B-C142-9193-B15ECC740F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128" y="2240151"/>
            <a:ext cx="2486025" cy="1838325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6EE22D99-E35B-4640-8167-0965824460BC}"/>
              </a:ext>
            </a:extLst>
          </p:cNvPr>
          <p:cNvSpPr txBox="1"/>
          <p:nvPr/>
        </p:nvSpPr>
        <p:spPr>
          <a:xfrm>
            <a:off x="8349158" y="4154675"/>
            <a:ext cx="31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>
                <a:latin typeface="Gisha" panose="020B0502040204020203" pitchFamily="34" charset="-79"/>
                <a:cs typeface="Gisha" panose="020B0502040204020203" pitchFamily="34" charset="-79"/>
              </a:rPr>
              <a:t>Mapear as CTCs emitidas</a:t>
            </a:r>
          </a:p>
        </p:txBody>
      </p: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xmlns="" id="{3FBBDBDA-C1AB-AA49-86AD-3FAF92996388}"/>
              </a:ext>
            </a:extLst>
          </p:cNvPr>
          <p:cNvCxnSpPr>
            <a:cxnSpLocks/>
          </p:cNvCxnSpPr>
          <p:nvPr/>
        </p:nvCxnSpPr>
        <p:spPr>
          <a:xfrm flipV="1">
            <a:off x="2647337" y="2650858"/>
            <a:ext cx="266262" cy="446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xmlns="" id="{57A488DC-9767-9845-A710-AF3F2B3EAE38}"/>
              </a:ext>
            </a:extLst>
          </p:cNvPr>
          <p:cNvCxnSpPr>
            <a:cxnSpLocks/>
          </p:cNvCxnSpPr>
          <p:nvPr/>
        </p:nvCxnSpPr>
        <p:spPr>
          <a:xfrm rot="5400000" flipV="1">
            <a:off x="2681752" y="3452182"/>
            <a:ext cx="266262" cy="446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765209" y="963571"/>
            <a:ext cx="11449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Passos para requerimentos da Compensação Previdenciária</a:t>
            </a:r>
          </a:p>
        </p:txBody>
      </p:sp>
    </p:spTree>
    <p:extLst>
      <p:ext uri="{BB962C8B-B14F-4D97-AF65-F5344CB8AC3E}">
        <p14:creationId xmlns:p14="http://schemas.microsoft.com/office/powerpoint/2010/main" val="167318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6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304427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030" indent="-90805" algn="ctr">
              <a:spcAft>
                <a:spcPts val="0"/>
              </a:spcAft>
            </a:pPr>
            <a:r>
              <a:rPr lang="pt-BR" sz="2400" b="1" dirty="0">
                <a:solidFill>
                  <a:srgbClr val="1F497D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Leonardo da Silva Motta</a:t>
            </a:r>
            <a:endParaRPr lang="pt-BR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Coordenador-Geral de Normatização e Acompanhamento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Legal</a:t>
            </a:r>
          </a:p>
          <a:p>
            <a:pPr marL="113030" indent="-90805" algn="ctr">
              <a:spcAft>
                <a:spcPts val="0"/>
              </a:spcAft>
            </a:pP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  <a:hlinkClick r:id="rId3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  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atendimento.rpps@previdencia.gov.br</a:t>
            </a: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50" y="1532999"/>
            <a:ext cx="3791744" cy="1296144"/>
          </a:xfrm>
          <a:prstGeom prst="rect">
            <a:avLst/>
          </a:prstGeom>
        </p:spPr>
      </p:pic>
      <p:pic>
        <p:nvPicPr>
          <p:cNvPr id="1026" name="Picture 2" descr="Resultado de imagem para e-mail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36" y="3926543"/>
            <a:ext cx="583414" cy="58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8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401289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 smtClean="0"/>
              <a:t>Art</a:t>
            </a:r>
            <a:r>
              <a:rPr lang="pt-BR" sz="2800" i="1" dirty="0"/>
              <a:t>. 2º Os segurados do Instituto Nacional de Previdência Social (INPS) que já houverem realizado 60 (sessenta) contribuições mensais </a:t>
            </a:r>
            <a:r>
              <a:rPr lang="pt-BR" sz="2800" b="1" i="1" dirty="0"/>
              <a:t>terão computado</a:t>
            </a:r>
            <a:r>
              <a:rPr lang="pt-BR" sz="2800" i="1" dirty="0"/>
              <a:t>, para todos os benefícios previstos na Lei nº 3.807, de 26 de agosto de 1960, com as alterações contidas na Lei nº 5.890, de 8 de junho de 1973, ressalvado o disposto no artigo 6º, </a:t>
            </a:r>
            <a:r>
              <a:rPr lang="pt-BR" sz="2800" b="1" i="1" dirty="0"/>
              <a:t>o tempo de serviço público prestado à administração Federal Direta e às Autarquias Federais</a:t>
            </a:r>
            <a:r>
              <a:rPr lang="pt-BR" sz="2800" i="1" dirty="0"/>
              <a:t>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LEI Nº 6.226, DE 14 DE JULHO DE 1975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4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038799"/>
            <a:ext cx="115241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8º As aposentadorias e demais benefícios de que tratam os artigos 1º e 2º, resultantes da contagem recíproca de tempo de serviço prevista nesta Lei, serão concedidos e pagos pelo sistema a que pertencer o interessado ao requerê-los e seu valor será calculado na forma da legislação pertinente.</a:t>
            </a:r>
            <a:endParaRPr lang="pt-BR" sz="2800" dirty="0"/>
          </a:p>
          <a:p>
            <a:pPr algn="just"/>
            <a:r>
              <a:rPr lang="pt-BR" sz="2800" b="1" i="1" dirty="0"/>
              <a:t>Parágrafo único. O ônus financeiro decorrente caberá, conforme o caso, integralmente ao Tesouro Nacional, à Autarquia Federal ou ao SASSE, à conta de dotações orçamentárias próprias, ou ao INPS, à conta de recursos que lhe forem consignados pela União, na forma do inciso IV, do artigo 69, da Lei nº 3.807, de 26 de agosto de 1960, com a redação que lhe deu a Lei nº 5.890, de 8 de junho de 1973</a:t>
            </a:r>
            <a:r>
              <a:rPr lang="pt-BR" sz="2800" b="1" i="1" dirty="0" smtClean="0"/>
              <a:t>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LEI Nº 6.226, DE 14 DE JULHO DE 1975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7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/>
              <a:t>Art. 3º O disposto nesta </a:t>
            </a:r>
            <a:r>
              <a:rPr lang="pt-BR" sz="2800" b="1" i="1" dirty="0"/>
              <a:t>Lei estender-se-á aos servidores públicos civis e militares, inclusive autárquicos, dos Estados e Municípios que assegurem, mediante legislação - própria, a contagem do tempo de serviço</a:t>
            </a:r>
            <a:r>
              <a:rPr lang="pt-BR" sz="2800" i="1" dirty="0"/>
              <a:t> prestado em atividade regida pela Lei nº 3.807, de 26 de agosto de 1960, para efeito de aposentadoria por invalidez, por tempo de serviço e compulsória, pelos cofres estaduais ou municipais.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LEI Nº 6.864, DE 1º DE DEZEMBRO DE 1980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3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/>
              <a:t>Art. 202. </a:t>
            </a:r>
            <a:r>
              <a:rPr lang="pt-BR" sz="2800" i="1" dirty="0" smtClean="0"/>
              <a:t>............................................................................................................</a:t>
            </a:r>
            <a:endParaRPr lang="pt-BR" sz="2800" dirty="0"/>
          </a:p>
          <a:p>
            <a:pPr algn="just"/>
            <a:r>
              <a:rPr lang="pt-BR" sz="2800" i="1" dirty="0"/>
              <a:t>§ 2º Para efeito de aposentadoria, </a:t>
            </a:r>
            <a:r>
              <a:rPr lang="pt-BR" sz="2800" b="1" i="1" dirty="0"/>
              <a:t>é assegurada a contagem recíproca do tempo de contribuição </a:t>
            </a:r>
            <a:r>
              <a:rPr lang="pt-BR" sz="2800" i="1" dirty="0"/>
              <a:t>na administração pública e na atividade privada, rural e urbana, </a:t>
            </a:r>
            <a:r>
              <a:rPr lang="pt-BR" sz="2800" b="1" i="1" dirty="0"/>
              <a:t>hipótese em que</a:t>
            </a:r>
            <a:r>
              <a:rPr lang="pt-BR" sz="2800" i="1" dirty="0"/>
              <a:t> </a:t>
            </a:r>
            <a:r>
              <a:rPr lang="pt-BR" sz="2800" b="1" i="1" dirty="0"/>
              <a:t>os diversos sistemas de previdência social se compensarão financeiramente</a:t>
            </a:r>
            <a:r>
              <a:rPr lang="pt-BR" sz="2800" i="1" dirty="0"/>
              <a:t>, segundo critérios estabelecidos em lei.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CONSTITUIÇÃO FEDERAL DE 1988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i="1" u="sng" dirty="0"/>
              <a:t>Constituição Federal</a:t>
            </a:r>
            <a:r>
              <a:rPr lang="pt-BR" sz="2800" i="1" dirty="0"/>
              <a:t>:</a:t>
            </a:r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 Art. 201. </a:t>
            </a:r>
            <a:r>
              <a:rPr lang="pt-BR" sz="2800" i="1" dirty="0" smtClean="0"/>
              <a:t>.............................................................................................................</a:t>
            </a:r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§ 9º Para efeito de aposentadoria, </a:t>
            </a:r>
            <a:r>
              <a:rPr lang="pt-BR" sz="2800" b="1" i="1" dirty="0"/>
              <a:t>é assegurada a contagem recíproca do tempo de contribuição</a:t>
            </a:r>
            <a:r>
              <a:rPr lang="pt-BR" sz="2800" i="1" dirty="0"/>
              <a:t> na administração pública e na atividade privada, rural e urbana, </a:t>
            </a:r>
            <a:r>
              <a:rPr lang="pt-BR" sz="2800" b="1" i="1" dirty="0"/>
              <a:t>hipótese em que os diversos regimes de previdência social se compensarão financeiramente</a:t>
            </a:r>
            <a:r>
              <a:rPr lang="pt-BR" sz="2800" i="1" dirty="0"/>
              <a:t>, segundo critérios estabelecidos em lei</a:t>
            </a:r>
            <a:r>
              <a:rPr lang="pt-BR" sz="2800" i="1" dirty="0" smtClean="0"/>
              <a:t>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NORMATIVOS VIGENTES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9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i="1" u="sng" dirty="0" smtClean="0"/>
              <a:t>Lei </a:t>
            </a:r>
            <a:r>
              <a:rPr lang="pt-BR" sz="2800" b="1" i="1" u="sng" dirty="0"/>
              <a:t>nº 9.796, de 1999</a:t>
            </a:r>
            <a:r>
              <a:rPr lang="pt-BR" sz="2800" i="1" dirty="0"/>
              <a:t>:</a:t>
            </a:r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Art. 1º </a:t>
            </a:r>
            <a:r>
              <a:rPr lang="pt-BR" sz="2800" b="1" i="1" dirty="0"/>
              <a:t>A compensação financeira entre o Regime Geral de Previdência Social e os regimes próprios de previdência social </a:t>
            </a:r>
            <a:r>
              <a:rPr lang="pt-BR" sz="2800" i="1" dirty="0"/>
              <a:t>dos servidores da União, dos Estados, do Distrito Federal e dos Municípios, </a:t>
            </a:r>
            <a:r>
              <a:rPr lang="pt-BR" sz="2800" b="1" i="1" dirty="0"/>
              <a:t>na hipótese de contagem recíproca de tempos de contribuição</a:t>
            </a:r>
            <a:r>
              <a:rPr lang="pt-BR" sz="2800" i="1" dirty="0"/>
              <a:t>, obedecerá às disposições desta Lei. 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NORMATIVOS VIGENTES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32720" y="974473"/>
            <a:ext cx="1077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CONTAGEM RECÍPROCA DO TEMPO DE CONTRIBUIÇÃO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936" y="2253952"/>
            <a:ext cx="115241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u="sng" dirty="0"/>
              <a:t>Decreto nº 3.112, de 1999</a:t>
            </a:r>
            <a:r>
              <a:rPr lang="pt-BR" sz="2800" i="1" dirty="0"/>
              <a:t>:</a:t>
            </a:r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r>
              <a:rPr lang="pt-BR" sz="2800" i="1" dirty="0"/>
              <a:t>Art. 1º</a:t>
            </a:r>
            <a:r>
              <a:rPr lang="pt-BR" sz="2800" b="1" i="1" dirty="0"/>
              <a:t>A compensação financeira entre o Regime Geral de Previdência Social e os regimes próprios de previdência </a:t>
            </a:r>
            <a:r>
              <a:rPr lang="pt-BR" sz="2800" b="1" i="1" dirty="0" smtClean="0"/>
              <a:t>social </a:t>
            </a:r>
            <a:r>
              <a:rPr lang="pt-BR" sz="2800" i="1" dirty="0" smtClean="0"/>
              <a:t>dos </a:t>
            </a:r>
            <a:r>
              <a:rPr lang="pt-BR" sz="2800" i="1" dirty="0"/>
              <a:t>servidores públicos da União, dos Estados, do Distrito Federal e dos Municípios, </a:t>
            </a:r>
            <a:r>
              <a:rPr lang="pt-BR" sz="2800" b="1" i="1" dirty="0"/>
              <a:t>na hipótese de contagem recíproca de tempo de contribuição</a:t>
            </a:r>
            <a:r>
              <a:rPr lang="pt-BR" sz="2800" i="1" dirty="0"/>
              <a:t>, respeitará as disposições da Lei nº 9.796, de 5 de maio de 1999, e deste Decreto. 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NORMATIVOS VIGENTES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753</Words>
  <Application>Microsoft Office PowerPoint</Application>
  <PresentationFormat>Widescreen</PresentationFormat>
  <Paragraphs>137</Paragraphs>
  <Slides>23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Gisha</vt:lpstr>
      <vt:lpstr>Times New Roman</vt:lpstr>
      <vt:lpstr>Trebuchet MS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Leonardo Motta</cp:lastModifiedBy>
  <cp:revision>57</cp:revision>
  <dcterms:created xsi:type="dcterms:W3CDTF">2019-05-07T17:44:33Z</dcterms:created>
  <dcterms:modified xsi:type="dcterms:W3CDTF">2019-06-27T16:07:39Z</dcterms:modified>
</cp:coreProperties>
</file>